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58" r:id="rId3"/>
    <p:sldId id="261" r:id="rId4"/>
    <p:sldId id="260" r:id="rId5"/>
    <p:sldId id="285" r:id="rId6"/>
    <p:sldId id="267" r:id="rId7"/>
    <p:sldId id="283" r:id="rId8"/>
    <p:sldId id="284" r:id="rId9"/>
    <p:sldId id="263" r:id="rId10"/>
    <p:sldId id="262" r:id="rId11"/>
    <p:sldId id="264" r:id="rId12"/>
    <p:sldId id="265" r:id="rId13"/>
    <p:sldId id="286" r:id="rId14"/>
    <p:sldId id="291" r:id="rId15"/>
    <p:sldId id="288" r:id="rId16"/>
    <p:sldId id="289" r:id="rId17"/>
    <p:sldId id="290" r:id="rId18"/>
    <p:sldId id="292" r:id="rId19"/>
    <p:sldId id="294" r:id="rId20"/>
    <p:sldId id="295" r:id="rId21"/>
    <p:sldId id="266" r:id="rId22"/>
    <p:sldId id="296" r:id="rId23"/>
  </p:sldIdLst>
  <p:sldSz cx="9144000" cy="5143500" type="screen16x9"/>
  <p:notesSz cx="6858000" cy="9144000"/>
  <p:embeddedFontLst>
    <p:embeddedFont>
      <p:font typeface="Titillium Web ExtraLight" pitchFamily="2" charset="77"/>
      <p:regular r:id="rId25"/>
      <p:bold r:id="rId26"/>
      <p:italic r:id="rId27"/>
      <p:boldItalic r:id="rId28"/>
    </p:embeddedFont>
    <p:embeddedFont>
      <p:font typeface="Titillium Web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3ED21D-5D68-4C08-9EEA-935B93C2EF66}">
  <a:tblStyle styleId="{213ED21D-5D68-4C08-9EEA-935B93C2EF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9"/>
    <p:restoredTop sz="94675"/>
  </p:normalViewPr>
  <p:slideViewPr>
    <p:cSldViewPr snapToGrid="0" snapToObjects="1">
      <p:cViewPr varScale="1">
        <p:scale>
          <a:sx n="148" d="100"/>
          <a:sy n="148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750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29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3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Shape 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Shape 46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Shape 4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Shape 11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Shape 15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Shape 226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Shape 22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Shape 260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Shape 261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Shape 32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Shape 33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Shape 33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Shape 37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Shape 438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Shape 44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Shape 446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Shape 47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Shape 480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9" name="Shape 549"/>
          <p:cNvSpPr txBox="1">
            <a:spLocks noGrp="1"/>
          </p:cNvSpPr>
          <p:nvPr>
            <p:ph type="body" idx="2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0" name="Shape 550"/>
          <p:cNvSpPr txBox="1">
            <a:spLocks noGrp="1"/>
          </p:cNvSpPr>
          <p:nvPr>
            <p:ph type="body" idx="3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Shape 66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Shape 66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Shape 77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0" t="0" r="0" b="0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8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(null)"/><Relationship Id="rId2" Type="http://schemas.openxmlformats.org/officeDocument/2006/relationships/image" Target="../media/image11.(null)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>
            <a:spLocks noGrp="1"/>
          </p:cNvSpPr>
          <p:nvPr>
            <p:ph type="ctrTitle"/>
          </p:nvPr>
        </p:nvSpPr>
        <p:spPr>
          <a:xfrm>
            <a:off x="515370" y="541246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Analysis of Model Selection when </a:t>
            </a:r>
            <a:r>
              <a:rPr lang="en-US" sz="4800" dirty="0"/>
              <a:t>Predicting</a:t>
            </a:r>
            <a:r>
              <a:rPr lang="en" sz="4800" dirty="0"/>
              <a:t> Business Cycle Turning Points</a:t>
            </a:r>
            <a:endParaRPr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93543-F24F-B544-B651-B229434B3F26}"/>
              </a:ext>
            </a:extLst>
          </p:cNvPr>
          <p:cNvSpPr txBox="1"/>
          <p:nvPr/>
        </p:nvSpPr>
        <p:spPr>
          <a:xfrm>
            <a:off x="577970" y="3942271"/>
            <a:ext cx="485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Dylan McDowell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Econ 499 Senior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21" name="Shape 821"/>
          <p:cNvSpPr txBox="1">
            <a:spLocks noGrp="1"/>
          </p:cNvSpPr>
          <p:nvPr>
            <p:ph type="ctrTitle" idx="4294967295"/>
          </p:nvPr>
        </p:nvSpPr>
        <p:spPr>
          <a:xfrm>
            <a:off x="390879" y="2342796"/>
            <a:ext cx="51784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dirty="0"/>
              <a:t>Regime</a:t>
            </a:r>
            <a:br>
              <a:rPr lang="en-US" sz="9200" dirty="0"/>
            </a:br>
            <a:r>
              <a:rPr lang="en-US" sz="9200" dirty="0"/>
              <a:t>Switching</a:t>
            </a:r>
            <a:endParaRPr sz="9200" dirty="0"/>
          </a:p>
        </p:txBody>
      </p:sp>
      <p:sp>
        <p:nvSpPr>
          <p:cNvPr id="822" name="Shape 822"/>
          <p:cNvSpPr txBox="1">
            <a:spLocks noGrp="1"/>
          </p:cNvSpPr>
          <p:nvPr>
            <p:ph type="subTitle" idx="4294967295"/>
          </p:nvPr>
        </p:nvSpPr>
        <p:spPr>
          <a:xfrm>
            <a:off x="390878" y="3432374"/>
            <a:ext cx="5178425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Inferring</a:t>
            </a:r>
            <a:r>
              <a:rPr lang="en" sz="1800" dirty="0"/>
              <a:t> expansionary or recessionary states</a:t>
            </a:r>
            <a:endParaRPr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1CCEDC-3C6A-834A-8333-98B35C93C80E}"/>
              </a:ext>
            </a:extLst>
          </p:cNvPr>
          <p:cNvSpPr/>
          <p:nvPr/>
        </p:nvSpPr>
        <p:spPr>
          <a:xfrm>
            <a:off x="6238871" y="485822"/>
            <a:ext cx="684803" cy="923330"/>
          </a:xfrm>
          <a:prstGeom prst="rect">
            <a:avLst/>
          </a:prstGeom>
          <a:noFill/>
          <a:ln>
            <a:solidFill>
              <a:srgbClr val="47567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20902E-BE7A-7D43-81F0-1DB0D2934CB2}"/>
              </a:ext>
            </a:extLst>
          </p:cNvPr>
          <p:cNvSpPr/>
          <p:nvPr/>
        </p:nvSpPr>
        <p:spPr>
          <a:xfrm>
            <a:off x="7847093" y="3285169"/>
            <a:ext cx="684804" cy="923330"/>
          </a:xfrm>
          <a:prstGeom prst="rect">
            <a:avLst/>
          </a:prstGeom>
          <a:noFill/>
          <a:ln>
            <a:solidFill>
              <a:srgbClr val="47567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8CCB13-D83E-1D49-8352-0E1AF168FF68}"/>
              </a:ext>
            </a:extLst>
          </p:cNvPr>
          <p:cNvSpPr/>
          <p:nvPr/>
        </p:nvSpPr>
        <p:spPr>
          <a:xfrm>
            <a:off x="6059903" y="477252"/>
            <a:ext cx="1010653" cy="101065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9E34FC-0B8E-F641-963F-8A3EAA121F9F}"/>
              </a:ext>
            </a:extLst>
          </p:cNvPr>
          <p:cNvSpPr/>
          <p:nvPr/>
        </p:nvSpPr>
        <p:spPr>
          <a:xfrm>
            <a:off x="7676146" y="3260557"/>
            <a:ext cx="1010653" cy="101065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F98776B7-2D9C-F146-8601-57D7ADA3DAD0}"/>
              </a:ext>
            </a:extLst>
          </p:cNvPr>
          <p:cNvSpPr/>
          <p:nvPr/>
        </p:nvSpPr>
        <p:spPr>
          <a:xfrm rot="18826935">
            <a:off x="5875843" y="95656"/>
            <a:ext cx="479621" cy="502993"/>
          </a:xfrm>
          <a:prstGeom prst="uturnArrow">
            <a:avLst>
              <a:gd name="adj1" fmla="val 25000"/>
              <a:gd name="adj2" fmla="val 25000"/>
              <a:gd name="adj3" fmla="val 35316"/>
              <a:gd name="adj4" fmla="val 42188"/>
              <a:gd name="adj5" fmla="val 10000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U-Turn Arrow 23">
            <a:extLst>
              <a:ext uri="{FF2B5EF4-FFF2-40B4-BE49-F238E27FC236}">
                <a16:creationId xmlns:a16="http://schemas.microsoft.com/office/drawing/2014/main" id="{FD4C4C36-4DEC-484A-B5C8-2B8D002D19B9}"/>
              </a:ext>
            </a:extLst>
          </p:cNvPr>
          <p:cNvSpPr/>
          <p:nvPr/>
        </p:nvSpPr>
        <p:spPr>
          <a:xfrm rot="7982969">
            <a:off x="8350209" y="4104242"/>
            <a:ext cx="672081" cy="624985"/>
          </a:xfrm>
          <a:prstGeom prst="uturnArrow">
            <a:avLst>
              <a:gd name="adj1" fmla="val 25000"/>
              <a:gd name="adj2" fmla="val 25000"/>
              <a:gd name="adj3" fmla="val 38712"/>
              <a:gd name="adj4" fmla="val 47518"/>
              <a:gd name="adj5" fmla="val 10000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8EAF6C44-2068-5640-9280-845957F7A310}"/>
              </a:ext>
            </a:extLst>
          </p:cNvPr>
          <p:cNvSpPr/>
          <p:nvPr/>
        </p:nvSpPr>
        <p:spPr>
          <a:xfrm rot="18655160">
            <a:off x="6511276" y="950797"/>
            <a:ext cx="673768" cy="280082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9945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FD81E66B-C4B3-0E48-9403-AB06CB9464C2}"/>
              </a:ext>
            </a:extLst>
          </p:cNvPr>
          <p:cNvSpPr/>
          <p:nvPr/>
        </p:nvSpPr>
        <p:spPr>
          <a:xfrm rot="8097761">
            <a:off x="7608774" y="934078"/>
            <a:ext cx="564388" cy="2817436"/>
          </a:xfrm>
          <a:prstGeom prst="bentArrow">
            <a:avLst>
              <a:gd name="adj1" fmla="val 14465"/>
              <a:gd name="adj2" fmla="val 25000"/>
              <a:gd name="adj3" fmla="val 25751"/>
              <a:gd name="adj4" fmla="val 29945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Imagine you’re in a windowless building</a:t>
            </a:r>
            <a:endParaRPr dirty="0"/>
          </a:p>
        </p:txBody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138096" y="123587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Rainy</a:t>
            </a:r>
            <a:endParaRPr b="1" dirty="0"/>
          </a:p>
        </p:txBody>
      </p:sp>
      <p:sp>
        <p:nvSpPr>
          <p:cNvPr id="850" name="Shape 850"/>
          <p:cNvSpPr txBox="1">
            <a:spLocks noGrp="1"/>
          </p:cNvSpPr>
          <p:nvPr>
            <p:ph type="body" idx="2"/>
          </p:nvPr>
        </p:nvSpPr>
        <p:spPr>
          <a:xfrm>
            <a:off x="3223722" y="1175715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Sunny</a:t>
            </a:r>
            <a:endParaRPr b="1" dirty="0"/>
          </a:p>
        </p:txBody>
      </p:sp>
      <p:sp>
        <p:nvSpPr>
          <p:cNvPr id="851" name="Shape 851"/>
          <p:cNvSpPr txBox="1">
            <a:spLocks noGrp="1"/>
          </p:cNvSpPr>
          <p:nvPr>
            <p:ph type="body" idx="3"/>
          </p:nvPr>
        </p:nvSpPr>
        <p:spPr>
          <a:xfrm>
            <a:off x="6465760" y="1163683"/>
            <a:ext cx="2477400" cy="28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Apocalypse</a:t>
            </a:r>
            <a:endParaRPr b="1" dirty="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74DEB-1942-3647-817C-B598129D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2" y="1749207"/>
            <a:ext cx="2081367" cy="2081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93BAC-E7A0-5043-8AC3-2D664B452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24" y="1675787"/>
            <a:ext cx="2154787" cy="2154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6CF06F-AC8D-8944-A3D9-413B57A2A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280" y="1675787"/>
            <a:ext cx="2198284" cy="2198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title"/>
          </p:nvPr>
        </p:nvSpPr>
        <p:spPr>
          <a:xfrm>
            <a:off x="452727" y="327622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Same idea but with the economy</a:t>
            </a:r>
            <a:endParaRPr dirty="0"/>
          </a:p>
        </p:txBody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452726" y="1381810"/>
            <a:ext cx="4467004" cy="2275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Real Manufacturing &amp; Trade Sales,</a:t>
            </a:r>
          </a:p>
          <a:p>
            <a:r>
              <a:rPr lang="en-US" sz="2000" dirty="0"/>
              <a:t>Industrial Production,</a:t>
            </a:r>
          </a:p>
          <a:p>
            <a:r>
              <a:rPr lang="en-US" sz="2000" dirty="0"/>
              <a:t>Nonfarm Payroll, </a:t>
            </a:r>
          </a:p>
          <a:p>
            <a:r>
              <a:rPr lang="en-US" sz="2000" dirty="0"/>
              <a:t>Real Personal Income, 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10 Year - 3 Month Treasury Spread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SPX Volatility Index</a:t>
            </a:r>
          </a:p>
          <a:p>
            <a:pPr marL="342900" indent="-342900"/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F22B1-17AC-AF46-AF46-EE44B23C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730" y="620920"/>
            <a:ext cx="4134093" cy="40927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DCFDF-A016-0C46-9ECA-1ACED51741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19DBF-E6EA-634A-A93B-481ECD26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262025"/>
            <a:ext cx="7358332" cy="459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7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67C8-4362-BE44-8270-F17596EF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Priors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CD872-9193-934B-8536-5F071FC83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618" y="1235873"/>
            <a:ext cx="2477400" cy="2818200"/>
          </a:xfrm>
        </p:spPr>
        <p:txBody>
          <a:bodyPr/>
          <a:lstStyle/>
          <a:p>
            <a:r>
              <a:rPr lang="en-US" dirty="0"/>
              <a:t>Started with all Gaussian Priors for simplicity</a:t>
            </a:r>
          </a:p>
          <a:p>
            <a:r>
              <a:rPr lang="en-US" dirty="0"/>
              <a:t>Further research could be done developing more informative priors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F8375-4A40-8449-A848-9101B79F05D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256B5-9C42-D046-9B1A-B3A1B7B5297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4F188-D024-2C42-92DC-BEFD63B5F5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FC844-96C1-E940-93AB-87C266B3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038" y="1095554"/>
            <a:ext cx="5771072" cy="36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B08C1C-B9C9-BD4E-9666-645146B98FA3}"/>
              </a:ext>
            </a:extLst>
          </p:cNvPr>
          <p:cNvSpPr/>
          <p:nvPr/>
        </p:nvSpPr>
        <p:spPr>
          <a:xfrm>
            <a:off x="847619" y="2363126"/>
            <a:ext cx="3193112" cy="102048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9BAD6-7F62-124F-9315-66323F91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A7F15-ADBE-2B4E-B8B2-568CE9EF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775" y="1114492"/>
            <a:ext cx="3730800" cy="395131"/>
          </a:xfrm>
        </p:spPr>
        <p:txBody>
          <a:bodyPr/>
          <a:lstStyle/>
          <a:p>
            <a:pPr marL="101600" indent="0" algn="ctr">
              <a:buNone/>
            </a:pPr>
            <a:r>
              <a:rPr lang="en-US" b="1" dirty="0"/>
              <a:t>Full Model</a:t>
            </a:r>
          </a:p>
          <a:p>
            <a:pPr marL="101600" indent="0" algn="ctr">
              <a:buNone/>
            </a:pPr>
            <a:r>
              <a:rPr lang="en-US" b="1" dirty="0"/>
              <a:t>AIC: </a:t>
            </a:r>
            <a:r>
              <a:rPr lang="en-US" dirty="0"/>
              <a:t>-5120.499</a:t>
            </a:r>
            <a:endParaRPr lang="en-US" b="1" dirty="0"/>
          </a:p>
          <a:p>
            <a:pPr marL="101600" indent="0" algn="ctr">
              <a:buNone/>
            </a:pPr>
            <a:r>
              <a:rPr lang="en-US" b="1" dirty="0"/>
              <a:t>BIC: </a:t>
            </a:r>
            <a:r>
              <a:rPr lang="en-US" dirty="0"/>
              <a:t>-5029.618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7A5D7-0058-BC41-9F79-D52F527E0DB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55775" y="1114492"/>
            <a:ext cx="3730800" cy="395131"/>
          </a:xfrm>
        </p:spPr>
        <p:txBody>
          <a:bodyPr/>
          <a:lstStyle/>
          <a:p>
            <a:pPr marL="101600" indent="0" algn="ctr">
              <a:buNone/>
            </a:pPr>
            <a:r>
              <a:rPr lang="en-US" b="1" dirty="0"/>
              <a:t>Reduced Model</a:t>
            </a:r>
          </a:p>
          <a:p>
            <a:pPr marL="101600" indent="0" algn="ctr">
              <a:buNone/>
            </a:pPr>
            <a:r>
              <a:rPr lang="en-US" b="1" dirty="0"/>
              <a:t>AIC: </a:t>
            </a:r>
            <a:r>
              <a:rPr lang="en-US" dirty="0"/>
              <a:t>-19480.16</a:t>
            </a:r>
            <a:endParaRPr lang="en-US" b="1" dirty="0"/>
          </a:p>
          <a:p>
            <a:pPr marL="101600" indent="0" algn="ctr">
              <a:buNone/>
            </a:pPr>
            <a:r>
              <a:rPr lang="en-US" b="1" dirty="0"/>
              <a:t>BIC: </a:t>
            </a:r>
            <a:r>
              <a:rPr lang="en-US" dirty="0"/>
              <a:t>-19396.24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3320F-8E68-2349-8B2C-1EBEB3ED3B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F89CE-A5FD-EA44-9074-5D2F81C2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75" y="2397120"/>
            <a:ext cx="3175000" cy="9525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845C38-6534-DE46-8E6B-157EDBBA175D}"/>
              </a:ext>
            </a:extLst>
          </p:cNvPr>
          <p:cNvSpPr/>
          <p:nvPr/>
        </p:nvSpPr>
        <p:spPr>
          <a:xfrm>
            <a:off x="5124619" y="2397120"/>
            <a:ext cx="3193112" cy="102048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ABA21-1869-1C45-9FBE-7CEF4C55F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31" y="2431114"/>
            <a:ext cx="3175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9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6C8B9-7E0C-DD41-B461-7D1F67FCB5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1DFD6-928B-E849-AD23-948A8A2A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98" y="189566"/>
            <a:ext cx="8455829" cy="46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3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2FCAD-C2F0-EC40-8F61-36C4F507B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2D9C9-A891-F74E-82F1-317B4A05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42" y="94891"/>
            <a:ext cx="7979433" cy="49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93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21" name="Shape 821"/>
          <p:cNvSpPr txBox="1">
            <a:spLocks noGrp="1"/>
          </p:cNvSpPr>
          <p:nvPr>
            <p:ph type="ctrTitle" idx="4294967295"/>
          </p:nvPr>
        </p:nvSpPr>
        <p:spPr>
          <a:xfrm>
            <a:off x="0" y="2068513"/>
            <a:ext cx="5178425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dirty="0"/>
              <a:t>Neural </a:t>
            </a:r>
            <a:br>
              <a:rPr lang="en-US" sz="9200" dirty="0"/>
            </a:br>
            <a:r>
              <a:rPr lang="en-US" sz="9200" dirty="0"/>
              <a:t>Networks</a:t>
            </a:r>
            <a:endParaRPr sz="9200" dirty="0"/>
          </a:p>
        </p:txBody>
      </p:sp>
      <p:sp>
        <p:nvSpPr>
          <p:cNvPr id="822" name="Shape 822"/>
          <p:cNvSpPr txBox="1">
            <a:spLocks noGrp="1"/>
          </p:cNvSpPr>
          <p:nvPr>
            <p:ph type="subTitle" idx="4294967295"/>
          </p:nvPr>
        </p:nvSpPr>
        <p:spPr>
          <a:xfrm>
            <a:off x="0" y="3227388"/>
            <a:ext cx="5178425" cy="785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Classifying Current Economic State</a:t>
            </a:r>
            <a:endParaRPr sz="18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0AA1726-9B63-F149-BCBB-F75C41F2D284}"/>
              </a:ext>
            </a:extLst>
          </p:cNvPr>
          <p:cNvSpPr/>
          <p:nvPr/>
        </p:nvSpPr>
        <p:spPr>
          <a:xfrm>
            <a:off x="5615799" y="535925"/>
            <a:ext cx="759125" cy="7580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F2331B-E40F-AD4E-A464-5AD75707609E}"/>
              </a:ext>
            </a:extLst>
          </p:cNvPr>
          <p:cNvSpPr/>
          <p:nvPr/>
        </p:nvSpPr>
        <p:spPr>
          <a:xfrm>
            <a:off x="5615798" y="1482101"/>
            <a:ext cx="759125" cy="7580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520DCA-D8F6-DE43-8B93-72E62D396F8D}"/>
              </a:ext>
            </a:extLst>
          </p:cNvPr>
          <p:cNvSpPr/>
          <p:nvPr/>
        </p:nvSpPr>
        <p:spPr>
          <a:xfrm>
            <a:off x="5615798" y="2469767"/>
            <a:ext cx="759125" cy="7580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B6770A-4AB8-D443-94D0-98A6BA8A149A}"/>
              </a:ext>
            </a:extLst>
          </p:cNvPr>
          <p:cNvSpPr/>
          <p:nvPr/>
        </p:nvSpPr>
        <p:spPr>
          <a:xfrm>
            <a:off x="5615798" y="3457433"/>
            <a:ext cx="759125" cy="7580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D63664B-15CF-7F4E-9EEC-D783896E851A}"/>
              </a:ext>
            </a:extLst>
          </p:cNvPr>
          <p:cNvSpPr/>
          <p:nvPr/>
        </p:nvSpPr>
        <p:spPr>
          <a:xfrm>
            <a:off x="6990280" y="1059950"/>
            <a:ext cx="759125" cy="7580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5C7BFC-D65A-7642-AB81-FD0F0C68C426}"/>
              </a:ext>
            </a:extLst>
          </p:cNvPr>
          <p:cNvSpPr/>
          <p:nvPr/>
        </p:nvSpPr>
        <p:spPr>
          <a:xfrm>
            <a:off x="6990279" y="2062001"/>
            <a:ext cx="759125" cy="7580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D287A8-6294-B743-9D18-3E7A6AFCC337}"/>
              </a:ext>
            </a:extLst>
          </p:cNvPr>
          <p:cNvSpPr/>
          <p:nvPr/>
        </p:nvSpPr>
        <p:spPr>
          <a:xfrm>
            <a:off x="6990278" y="3078414"/>
            <a:ext cx="759125" cy="7580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C4367D-9CFD-A441-960B-E2951140D52A}"/>
              </a:ext>
            </a:extLst>
          </p:cNvPr>
          <p:cNvSpPr/>
          <p:nvPr/>
        </p:nvSpPr>
        <p:spPr>
          <a:xfrm>
            <a:off x="8312988" y="1594099"/>
            <a:ext cx="759125" cy="7580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1B4932-867F-0948-9191-FB9B3897EEAB}"/>
              </a:ext>
            </a:extLst>
          </p:cNvPr>
          <p:cNvSpPr/>
          <p:nvPr/>
        </p:nvSpPr>
        <p:spPr>
          <a:xfrm>
            <a:off x="8312988" y="2641901"/>
            <a:ext cx="759125" cy="7580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6953FA-906D-7143-BADD-02947FAD4B85}"/>
              </a:ext>
            </a:extLst>
          </p:cNvPr>
          <p:cNvCxnSpPr>
            <a:stCxn id="2" idx="6"/>
            <a:endCxn id="17" idx="1"/>
          </p:cNvCxnSpPr>
          <p:nvPr/>
        </p:nvCxnSpPr>
        <p:spPr>
          <a:xfrm>
            <a:off x="6374924" y="914944"/>
            <a:ext cx="726527" cy="256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2261ED-DDEC-AF4E-AB6F-BF13FB4BCAF8}"/>
              </a:ext>
            </a:extLst>
          </p:cNvPr>
          <p:cNvCxnSpPr>
            <a:stCxn id="2" idx="5"/>
            <a:endCxn id="18" idx="1"/>
          </p:cNvCxnSpPr>
          <p:nvPr/>
        </p:nvCxnSpPr>
        <p:spPr>
          <a:xfrm>
            <a:off x="6263753" y="1182950"/>
            <a:ext cx="837697" cy="990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8430B1-397C-8749-8F5E-3CCF13EFA5E9}"/>
              </a:ext>
            </a:extLst>
          </p:cNvPr>
          <p:cNvCxnSpPr>
            <a:stCxn id="2" idx="5"/>
            <a:endCxn id="20" idx="1"/>
          </p:cNvCxnSpPr>
          <p:nvPr/>
        </p:nvCxnSpPr>
        <p:spPr>
          <a:xfrm>
            <a:off x="6263753" y="1182950"/>
            <a:ext cx="837696" cy="20064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1005E7-82F5-6244-B331-F4C96CD5FB82}"/>
              </a:ext>
            </a:extLst>
          </p:cNvPr>
          <p:cNvCxnSpPr>
            <a:stCxn id="14" idx="5"/>
            <a:endCxn id="17" idx="1"/>
          </p:cNvCxnSpPr>
          <p:nvPr/>
        </p:nvCxnSpPr>
        <p:spPr>
          <a:xfrm flipV="1">
            <a:off x="6263752" y="1170962"/>
            <a:ext cx="837699" cy="958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E38F2-087B-9B4C-A008-E1D7D6A5E01D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6374923" y="1861120"/>
            <a:ext cx="615356" cy="579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CD695B-240C-AB4A-9446-2ADC0D102483}"/>
              </a:ext>
            </a:extLst>
          </p:cNvPr>
          <p:cNvCxnSpPr>
            <a:stCxn id="14" idx="7"/>
            <a:endCxn id="20" idx="2"/>
          </p:cNvCxnSpPr>
          <p:nvPr/>
        </p:nvCxnSpPr>
        <p:spPr>
          <a:xfrm>
            <a:off x="6263752" y="1593113"/>
            <a:ext cx="726526" cy="18643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2519EB-4D6A-7742-A794-2C22C06443D0}"/>
              </a:ext>
            </a:extLst>
          </p:cNvPr>
          <p:cNvCxnSpPr>
            <a:stCxn id="15" idx="0"/>
            <a:endCxn id="17" idx="3"/>
          </p:cNvCxnSpPr>
          <p:nvPr/>
        </p:nvCxnSpPr>
        <p:spPr>
          <a:xfrm flipV="1">
            <a:off x="5995361" y="1706975"/>
            <a:ext cx="1106090" cy="7627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D19DD6-6E5F-0B4E-890D-A6E97B67C596}"/>
              </a:ext>
            </a:extLst>
          </p:cNvPr>
          <p:cNvCxnSpPr>
            <a:stCxn id="15" idx="7"/>
          </p:cNvCxnSpPr>
          <p:nvPr/>
        </p:nvCxnSpPr>
        <p:spPr>
          <a:xfrm>
            <a:off x="6263752" y="2580779"/>
            <a:ext cx="890423" cy="1813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DB9529-E290-914B-BB9B-44CB9B76FBEF}"/>
              </a:ext>
            </a:extLst>
          </p:cNvPr>
          <p:cNvCxnSpPr>
            <a:endCxn id="20" idx="2"/>
          </p:cNvCxnSpPr>
          <p:nvPr/>
        </p:nvCxnSpPr>
        <p:spPr>
          <a:xfrm>
            <a:off x="6374923" y="2973353"/>
            <a:ext cx="615355" cy="484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8E94B1-F86B-544C-BDFB-CE627925E19F}"/>
              </a:ext>
            </a:extLst>
          </p:cNvPr>
          <p:cNvCxnSpPr>
            <a:stCxn id="16" idx="7"/>
            <a:endCxn id="17" idx="2"/>
          </p:cNvCxnSpPr>
          <p:nvPr/>
        </p:nvCxnSpPr>
        <p:spPr>
          <a:xfrm flipV="1">
            <a:off x="6263752" y="1438969"/>
            <a:ext cx="726528" cy="21294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38B14A-5AF4-934B-B96E-0FC585AE129E}"/>
              </a:ext>
            </a:extLst>
          </p:cNvPr>
          <p:cNvCxnSpPr>
            <a:endCxn id="18" idx="3"/>
          </p:cNvCxnSpPr>
          <p:nvPr/>
        </p:nvCxnSpPr>
        <p:spPr>
          <a:xfrm flipV="1">
            <a:off x="6345222" y="2709026"/>
            <a:ext cx="756228" cy="1000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3BFA13-B4D6-C046-B670-5A569B5C3F9C}"/>
              </a:ext>
            </a:extLst>
          </p:cNvPr>
          <p:cNvCxnSpPr>
            <a:endCxn id="20" idx="3"/>
          </p:cNvCxnSpPr>
          <p:nvPr/>
        </p:nvCxnSpPr>
        <p:spPr>
          <a:xfrm flipV="1">
            <a:off x="6374923" y="3725439"/>
            <a:ext cx="726526" cy="268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06A5198-ACE1-D947-BD78-7162E91758D0}"/>
              </a:ext>
            </a:extLst>
          </p:cNvPr>
          <p:cNvCxnSpPr>
            <a:stCxn id="17" idx="7"/>
            <a:endCxn id="22" idx="1"/>
          </p:cNvCxnSpPr>
          <p:nvPr/>
        </p:nvCxnSpPr>
        <p:spPr>
          <a:xfrm>
            <a:off x="7638234" y="1170962"/>
            <a:ext cx="785925" cy="53414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417F61-53C9-EA44-B34F-6040845885DA}"/>
              </a:ext>
            </a:extLst>
          </p:cNvPr>
          <p:cNvCxnSpPr>
            <a:stCxn id="17" idx="6"/>
            <a:endCxn id="23" idx="1"/>
          </p:cNvCxnSpPr>
          <p:nvPr/>
        </p:nvCxnSpPr>
        <p:spPr>
          <a:xfrm>
            <a:off x="7749405" y="1438969"/>
            <a:ext cx="674754" cy="131394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920CC94-8CD0-A946-870C-3CC07618FBB7}"/>
              </a:ext>
            </a:extLst>
          </p:cNvPr>
          <p:cNvCxnSpPr>
            <a:stCxn id="18" idx="6"/>
          </p:cNvCxnSpPr>
          <p:nvPr/>
        </p:nvCxnSpPr>
        <p:spPr>
          <a:xfrm flipV="1">
            <a:off x="7749404" y="2088371"/>
            <a:ext cx="563582" cy="35264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2DDB0A-8F4B-364C-92E0-A2B43158B3C0}"/>
              </a:ext>
            </a:extLst>
          </p:cNvPr>
          <p:cNvCxnSpPr>
            <a:stCxn id="18" idx="5"/>
          </p:cNvCxnSpPr>
          <p:nvPr/>
        </p:nvCxnSpPr>
        <p:spPr>
          <a:xfrm>
            <a:off x="7638233" y="2709026"/>
            <a:ext cx="759125" cy="16713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342AFDE-F85A-2146-A4C6-0EAEF62869A6}"/>
              </a:ext>
            </a:extLst>
          </p:cNvPr>
          <p:cNvCxnSpPr>
            <a:stCxn id="20" idx="7"/>
            <a:endCxn id="22" idx="3"/>
          </p:cNvCxnSpPr>
          <p:nvPr/>
        </p:nvCxnSpPr>
        <p:spPr>
          <a:xfrm flipV="1">
            <a:off x="7638232" y="2241124"/>
            <a:ext cx="785927" cy="948302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9AE371A-D8F8-3A44-85E8-9D09C24EC945}"/>
              </a:ext>
            </a:extLst>
          </p:cNvPr>
          <p:cNvCxnSpPr>
            <a:stCxn id="20" idx="6"/>
            <a:endCxn id="23" idx="3"/>
          </p:cNvCxnSpPr>
          <p:nvPr/>
        </p:nvCxnSpPr>
        <p:spPr>
          <a:xfrm flipV="1">
            <a:off x="7749403" y="3288926"/>
            <a:ext cx="674756" cy="16850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8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1661-D694-3345-83D1-09F11888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 are designed after your brain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C2A23-24C1-B941-8EB1-3868D4C95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A594-8D66-CB48-B9FF-1052EF00B5A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2D02B-4E7B-7649-B6D5-3F6E415392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566EBE-AAF8-A04E-8523-60A3C72D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95" y="1218009"/>
            <a:ext cx="7393796" cy="337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1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469979" y="216062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Analyzing business cycles means neither more nor less than analyzing the economic process of the capitalist era....</a:t>
            </a:r>
          </a:p>
          <a:p>
            <a:pPr marL="0" lvl="0" indent="0">
              <a:buNone/>
            </a:pPr>
            <a:r>
              <a:rPr lang="en-US" dirty="0"/>
              <a:t>Cycles are not like tonsils, separable things that might be treated by themselves, but are, like the beat of the heart, the essence of the organism that displays them.</a:t>
            </a:r>
          </a:p>
          <a:p>
            <a:pPr marL="0" lvl="0" indent="0">
              <a:buNone/>
            </a:pPr>
            <a:r>
              <a:rPr lang="en-US" b="1" dirty="0"/>
              <a:t>- Joseph A. Schumpeter (1939)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1F38F-FF0A-9B4E-B4F0-13BAFAEA9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52" y="547418"/>
            <a:ext cx="3022121" cy="42309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6969B-B75E-9D42-9F84-6F8F0AA12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7E9D4-8424-7449-9BAE-74C89F0BB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B88E2-CE24-624F-8E80-E7CF5681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28" y="401250"/>
            <a:ext cx="6387369" cy="3992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35956-5502-0D4F-8B71-DDC92600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919" y="1823525"/>
            <a:ext cx="1478950" cy="11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65" name="Shape 865"/>
          <p:cNvSpPr txBox="1">
            <a:spLocks noGrp="1"/>
          </p:cNvSpPr>
          <p:nvPr>
            <p:ph type="title" idx="4294967295"/>
          </p:nvPr>
        </p:nvSpPr>
        <p:spPr>
          <a:xfrm>
            <a:off x="0" y="3043238"/>
            <a:ext cx="3371850" cy="165735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So </a:t>
            </a: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what model should we use?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these models?</a:t>
            </a:r>
            <a:endParaRPr dirty="0"/>
          </a:p>
        </p:txBody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3172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Dynamic Factor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Markov Switching Model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Pro: </a:t>
            </a:r>
            <a:r>
              <a:rPr lang="en" dirty="0"/>
              <a:t>No assumption of linearity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Pro: </a:t>
            </a:r>
            <a:r>
              <a:rPr lang="en" dirty="0"/>
              <a:t>Bayesian methods are powerful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Pro: </a:t>
            </a:r>
            <a:r>
              <a:rPr lang="en" dirty="0"/>
              <a:t>Interpretable output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Con: </a:t>
            </a:r>
            <a:r>
              <a:rPr lang="en" dirty="0"/>
              <a:t>Sensitive to priors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Con: </a:t>
            </a:r>
            <a:r>
              <a:rPr lang="en" dirty="0"/>
              <a:t>Smoothing effect</a:t>
            </a:r>
            <a:endParaRPr dirty="0"/>
          </a:p>
        </p:txBody>
      </p:sp>
      <p:sp>
        <p:nvSpPr>
          <p:cNvPr id="842" name="Shape 84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Neural Networks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Pro: </a:t>
            </a:r>
            <a:r>
              <a:rPr lang="en" dirty="0"/>
              <a:t>Can be highly accurate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Pro: </a:t>
            </a:r>
            <a:r>
              <a:rPr lang="en" dirty="0"/>
              <a:t>Quick &amp; easy to train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Pro: </a:t>
            </a:r>
            <a:r>
              <a:rPr lang="en" dirty="0"/>
              <a:t>Any variables may work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Con: </a:t>
            </a:r>
            <a:r>
              <a:rPr lang="en" dirty="0"/>
              <a:t>Uninterpretable Output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Con: </a:t>
            </a:r>
            <a:r>
              <a:rPr lang="en" dirty="0"/>
              <a:t>Not widely accepted in Economics</a:t>
            </a:r>
            <a:endParaRPr dirty="0"/>
          </a:p>
        </p:txBody>
      </p:sp>
      <p:sp>
        <p:nvSpPr>
          <p:cNvPr id="843" name="Shape 8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849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this presentation</a:t>
            </a: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Discuss the history of modeling recessions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/>
              <a:t>Build upon a previously published DF-MSM Model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Analyze the performance of a Neural Network Model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 goal is to develop a deeper understanding of what goes into modeling recessions and add to the current literature.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B49F8-20DF-F04D-89D8-3276DEC025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0397178">
            <a:off x="6131464" y="494102"/>
            <a:ext cx="2540000" cy="265430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807" name="Shape 80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Models are Wrong…</a:t>
            </a:r>
            <a:endParaRPr dirty="0"/>
          </a:p>
        </p:txBody>
      </p:sp>
      <p:sp>
        <p:nvSpPr>
          <p:cNvPr id="808" name="Shape 808"/>
          <p:cNvSpPr txBox="1">
            <a:spLocks noGrp="1"/>
          </p:cNvSpPr>
          <p:nvPr>
            <p:ph type="subTitle" idx="1"/>
          </p:nvPr>
        </p:nvSpPr>
        <p:spPr>
          <a:xfrm>
            <a:off x="448270" y="140398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some are useful</a:t>
            </a:r>
            <a:endParaRPr dirty="0"/>
          </a:p>
        </p:txBody>
      </p:sp>
      <p:sp>
        <p:nvSpPr>
          <p:cNvPr id="809" name="Shape 80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2A69E-37AE-B14F-B9AD-E3B5CBD26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EEB52-A9AD-0542-A872-9AC8E98B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62" y="90904"/>
            <a:ext cx="7097295" cy="49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05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 of Understanding Business Cycles</a:t>
            </a:r>
            <a:endParaRPr dirty="0"/>
          </a:p>
        </p:txBody>
      </p:sp>
      <p:sp>
        <p:nvSpPr>
          <p:cNvPr id="872" name="Shape 8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73" name="Shape 873"/>
          <p:cNvSpPr/>
          <p:nvPr/>
        </p:nvSpPr>
        <p:spPr>
          <a:xfrm rot="-711057">
            <a:off x="6976677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74" name="Shape 874"/>
          <p:cNvSpPr/>
          <p:nvPr/>
        </p:nvSpPr>
        <p:spPr>
          <a:xfrm rot="711057" flipH="1">
            <a:off x="5435971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75" name="Shape 875"/>
          <p:cNvGrpSpPr/>
          <p:nvPr/>
        </p:nvGrpSpPr>
        <p:grpSpPr>
          <a:xfrm>
            <a:off x="5921968" y="3074718"/>
            <a:ext cx="2053870" cy="1440767"/>
            <a:chOff x="5921968" y="3074718"/>
            <a:chExt cx="2053870" cy="1440767"/>
          </a:xfrm>
        </p:grpSpPr>
        <p:sp>
          <p:nvSpPr>
            <p:cNvPr id="876" name="Shape 876"/>
            <p:cNvSpPr/>
            <p:nvPr/>
          </p:nvSpPr>
          <p:spPr>
            <a:xfrm rot="-1789476">
              <a:off x="6852687" y="3074718"/>
              <a:ext cx="192413" cy="192413"/>
            </a:xfrm>
            <a:prstGeom prst="ellipse">
              <a:avLst/>
            </a:prstGeom>
            <a:solidFill>
              <a:srgbClr val="6E86B6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77" name="Shape 877"/>
            <p:cNvSpPr txBox="1"/>
            <p:nvPr/>
          </p:nvSpPr>
          <p:spPr>
            <a:xfrm>
              <a:off x="6521554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1950’s</a:t>
              </a: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5921968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79" name="Shape 879"/>
            <p:cNvSpPr txBox="1"/>
            <p:nvPr/>
          </p:nvSpPr>
          <p:spPr>
            <a:xfrm>
              <a:off x="5966406" y="3683478"/>
              <a:ext cx="1947741" cy="661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dirty="0">
                  <a:solidFill>
                    <a:srgbClr val="6E86B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Focus has shifted away from establishing the existence of business cycles to identifying cycles</a:t>
              </a: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6894939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81" name="Shape 881"/>
          <p:cNvSpPr/>
          <p:nvPr/>
        </p:nvSpPr>
        <p:spPr>
          <a:xfrm rot="-711057">
            <a:off x="3899789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2" name="Shape 882"/>
          <p:cNvGrpSpPr/>
          <p:nvPr/>
        </p:nvGrpSpPr>
        <p:grpSpPr>
          <a:xfrm>
            <a:off x="4419278" y="1479246"/>
            <a:ext cx="2053870" cy="1460001"/>
            <a:chOff x="4419278" y="1479246"/>
            <a:chExt cx="2053870" cy="1460001"/>
          </a:xfrm>
        </p:grpSpPr>
        <p:sp>
          <p:nvSpPr>
            <p:cNvPr id="883" name="Shape 883"/>
            <p:cNvSpPr/>
            <p:nvPr/>
          </p:nvSpPr>
          <p:spPr>
            <a:xfrm rot="-1789476">
              <a:off x="5349997" y="2746834"/>
              <a:ext cx="192413" cy="192413"/>
            </a:xfrm>
            <a:prstGeom prst="ellipse">
              <a:avLst/>
            </a:prstGeom>
            <a:solidFill>
              <a:srgbClr val="6E86B6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4" name="Shape 884"/>
            <p:cNvSpPr txBox="1"/>
            <p:nvPr/>
          </p:nvSpPr>
          <p:spPr>
            <a:xfrm>
              <a:off x="5033785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1927</a:t>
              </a: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7" name="Shape 887"/>
            <p:cNvSpPr txBox="1"/>
            <p:nvPr/>
          </p:nvSpPr>
          <p:spPr>
            <a:xfrm>
              <a:off x="4472343" y="1492370"/>
              <a:ext cx="1947741" cy="780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  <a:spcAft>
                  <a:spcPts val="1600"/>
                </a:spcAft>
              </a:pPr>
              <a:r>
                <a:rPr lang="en-US" sz="1000" dirty="0">
                  <a:solidFill>
                    <a:srgbClr val="6E86B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Eugen </a:t>
              </a:r>
              <a:r>
                <a:rPr lang="en-US" sz="1000" dirty="0" err="1">
                  <a:solidFill>
                    <a:srgbClr val="6E86B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Slutsky</a:t>
              </a:r>
              <a:r>
                <a:rPr lang="en-US" sz="1000" dirty="0">
                  <a:solidFill>
                    <a:srgbClr val="6E86B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shows that stochastic processes can generate predictable wave like patterns</a:t>
              </a: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88" name="Shape 888"/>
          <p:cNvSpPr/>
          <p:nvPr/>
        </p:nvSpPr>
        <p:spPr>
          <a:xfrm rot="711057" flipH="1">
            <a:off x="2350760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9" name="Shape 889"/>
          <p:cNvGrpSpPr/>
          <p:nvPr/>
        </p:nvGrpSpPr>
        <p:grpSpPr>
          <a:xfrm>
            <a:off x="2912587" y="3039612"/>
            <a:ext cx="2053870" cy="1475874"/>
            <a:chOff x="2912587" y="3039612"/>
            <a:chExt cx="2053870" cy="1475874"/>
          </a:xfrm>
        </p:grpSpPr>
        <p:sp>
          <p:nvSpPr>
            <p:cNvPr id="890" name="Shape 890"/>
            <p:cNvSpPr txBox="1"/>
            <p:nvPr/>
          </p:nvSpPr>
          <p:spPr>
            <a:xfrm>
              <a:off x="3521663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dirty="0">
                  <a:solidFill>
                    <a:srgbClr val="6E86B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1860</a:t>
              </a: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1" name="Shape 891"/>
            <p:cNvSpPr/>
            <p:nvPr/>
          </p:nvSpPr>
          <p:spPr>
            <a:xfrm rot="-1789476">
              <a:off x="3843305" y="3074718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2" name="Shape 892"/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3" name="Shape 893"/>
            <p:cNvSpPr txBox="1"/>
            <p:nvPr/>
          </p:nvSpPr>
          <p:spPr>
            <a:xfrm>
              <a:off x="2965651" y="3716458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Clement Jugular establishes business cycles to be 7-11 years long</a:t>
              </a: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4" name="Shape 894"/>
            <p:cNvSpPr/>
            <p:nvPr/>
          </p:nvSpPr>
          <p:spPr>
            <a:xfrm>
              <a:off x="38855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95" name="Shape 895"/>
          <p:cNvSpPr/>
          <p:nvPr/>
        </p:nvSpPr>
        <p:spPr>
          <a:xfrm rot="-711057">
            <a:off x="822911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96" name="Shape 896"/>
          <p:cNvGrpSpPr/>
          <p:nvPr/>
        </p:nvGrpSpPr>
        <p:grpSpPr>
          <a:xfrm>
            <a:off x="1369440" y="1479246"/>
            <a:ext cx="2053870" cy="1495107"/>
            <a:chOff x="1369440" y="1479246"/>
            <a:chExt cx="2053870" cy="1495107"/>
          </a:xfrm>
        </p:grpSpPr>
        <p:sp>
          <p:nvSpPr>
            <p:cNvPr id="897" name="Shape 897"/>
            <p:cNvSpPr/>
            <p:nvPr/>
          </p:nvSpPr>
          <p:spPr>
            <a:xfrm>
              <a:off x="1369440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8" name="Shape 898"/>
            <p:cNvSpPr txBox="1"/>
            <p:nvPr/>
          </p:nvSpPr>
          <p:spPr>
            <a:xfrm>
              <a:off x="1977517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dirty="0">
                  <a:solidFill>
                    <a:srgbClr val="6E86B6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1819</a:t>
              </a:r>
              <a:endParaRPr sz="1000" dirty="0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 rot="10800000">
              <a:off x="2342381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0" name="Shape 900"/>
            <p:cNvSpPr txBox="1"/>
            <p:nvPr/>
          </p:nvSpPr>
          <p:spPr>
            <a:xfrm>
              <a:off x="1422504" y="1523856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First Systematic Exposition of Periodic Economic Crises  </a:t>
              </a:r>
              <a:endParaRPr sz="10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 rot="-1789476">
              <a:off x="2296769" y="2746834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14" name="Shape 8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 with Forecasting</a:t>
            </a:r>
            <a:endParaRPr dirty="0"/>
          </a:p>
        </p:txBody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Linear models begin to break down when assumptions are broken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dirty="0" err="1"/>
              <a:t>Slutsky</a:t>
            </a:r>
            <a:r>
              <a:rPr lang="en-US" dirty="0"/>
              <a:t> was perturbed at economists using sunspot data to forecast economic cycles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Perhaps the economy is the “</a:t>
            </a:r>
            <a:r>
              <a:rPr lang="en-US" i="1" dirty="0"/>
              <a:t>summation of random causes</a:t>
            </a:r>
            <a:r>
              <a:rPr lang="en-US" dirty="0"/>
              <a:t>”</a:t>
            </a:r>
          </a:p>
          <a:p>
            <a:pPr>
              <a:spcBef>
                <a:spcPts val="0"/>
              </a:spcBef>
            </a:pPr>
            <a:r>
              <a:rPr lang="en-US" dirty="0"/>
              <a:t>Prediction is futile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E837FA-D70D-D54C-9A85-9A3ECBBC8D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9E83F-FDCA-0F49-8B83-3847027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Think - Finance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E620E-D474-3C42-93D7-D35C63725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680" y="1152528"/>
            <a:ext cx="3639815" cy="3098400"/>
          </a:xfrm>
        </p:spPr>
        <p:txBody>
          <a:bodyPr/>
          <a:lstStyle/>
          <a:p>
            <a:r>
              <a:rPr lang="en-US" dirty="0"/>
              <a:t>Finance is an art of creativity</a:t>
            </a:r>
          </a:p>
          <a:p>
            <a:r>
              <a:rPr lang="en-US" dirty="0"/>
              <a:t>The goal is to predict the most accurate future</a:t>
            </a:r>
          </a:p>
          <a:p>
            <a:r>
              <a:rPr lang="en-US" dirty="0"/>
              <a:t>This ends up being much harder than expected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731CD-378C-6E40-8110-6298B511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8" y="1268371"/>
            <a:ext cx="4508606" cy="23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7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leaves us with determining the present</a:t>
            </a:r>
            <a:endParaRPr dirty="0"/>
          </a:p>
        </p:txBody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Dynamic Factor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Markov Switching Model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model developed in the early 1980’s to infer the current unobservable state with proxy data. Also known as a Regime Switching model</a:t>
            </a:r>
            <a:endParaRPr dirty="0"/>
          </a:p>
        </p:txBody>
      </p:sp>
      <p:sp>
        <p:nvSpPr>
          <p:cNvPr id="842" name="Shape 84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Neural Networks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machine learning classifier modeled after the human brain, developed in the 1940’s but fell out of favor when it couldn’t solve XOR problems.</a:t>
            </a:r>
            <a:endParaRPr dirty="0"/>
          </a:p>
        </p:txBody>
      </p:sp>
      <p:sp>
        <p:nvSpPr>
          <p:cNvPr id="843" name="Shape 8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</TotalTime>
  <Words>502</Words>
  <Application>Microsoft Macintosh PowerPoint</Application>
  <PresentationFormat>On-screen Show (16:9)</PresentationFormat>
  <Paragraphs>120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Titillium Web ExtraLight</vt:lpstr>
      <vt:lpstr>Arial</vt:lpstr>
      <vt:lpstr>Titillium Web</vt:lpstr>
      <vt:lpstr>Thaliard template</vt:lpstr>
      <vt:lpstr>Analysis of Model Selection when Predicting Business Cycle Turning Points</vt:lpstr>
      <vt:lpstr>PowerPoint Presentation</vt:lpstr>
      <vt:lpstr>In this presentation</vt:lpstr>
      <vt:lpstr>All Models are Wrong…</vt:lpstr>
      <vt:lpstr>PowerPoint Presentation</vt:lpstr>
      <vt:lpstr>History of Understanding Business Cycles</vt:lpstr>
      <vt:lpstr>The Problem with Forecasting</vt:lpstr>
      <vt:lpstr>Big Think - Finance</vt:lpstr>
      <vt:lpstr>This leaves us with determining the present</vt:lpstr>
      <vt:lpstr>Regime Switching</vt:lpstr>
      <vt:lpstr>Imagine you’re in a windowless building</vt:lpstr>
      <vt:lpstr>Same idea but with the economy</vt:lpstr>
      <vt:lpstr>PowerPoint Presentation</vt:lpstr>
      <vt:lpstr>Bayesian Priors</vt:lpstr>
      <vt:lpstr>Results</vt:lpstr>
      <vt:lpstr>PowerPoint Presentation</vt:lpstr>
      <vt:lpstr>PowerPoint Presentation</vt:lpstr>
      <vt:lpstr>Neural  Networks</vt:lpstr>
      <vt:lpstr>Neural Nets are designed after your brain</vt:lpstr>
      <vt:lpstr>PowerPoint Presentation</vt:lpstr>
      <vt:lpstr>So what model should we use?</vt:lpstr>
      <vt:lpstr>Why these models?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Model Selection when Predicting Business Cycle Turning Points</dc:title>
  <cp:lastModifiedBy>McDowell, Dylan</cp:lastModifiedBy>
  <cp:revision>34</cp:revision>
  <dcterms:modified xsi:type="dcterms:W3CDTF">2018-04-11T02:30:29Z</dcterms:modified>
</cp:coreProperties>
</file>